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6" r:id="rId8"/>
    <p:sldId id="271" r:id="rId9"/>
    <p:sldId id="267" r:id="rId10"/>
    <p:sldId id="265" r:id="rId11"/>
    <p:sldId id="270" r:id="rId12"/>
    <p:sldId id="261" r:id="rId13"/>
    <p:sldId id="268" r:id="rId14"/>
    <p:sldId id="269" r:id="rId1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3/31/2017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schoolphysics.co.uk/age16-19/Wave%20properties/Wave%20properties/text/Electron_diffraction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youtu.be/0qKrOF-gJZ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phet.colorado.edu/en/simulation/photoelectri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teleformacion.edu.aytolacoruna.es/FISICA/document/fisicaInteractiva/Ef_Fotoelectrico/TeoriaEF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EFECTO FOTOELÉCTRICO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S7 2017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2325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Curva</a:t>
            </a:r>
            <a:r>
              <a:rPr lang="de-CH" dirty="0" smtClean="0"/>
              <a:t> I- V </a:t>
            </a:r>
            <a:r>
              <a:rPr lang="de-CH" dirty="0" err="1" smtClean="0"/>
              <a:t>frenado</a:t>
            </a:r>
            <a:endParaRPr lang="fr-B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848" y="2093976"/>
            <a:ext cx="5724882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283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45" y="3248872"/>
            <a:ext cx="10058400" cy="1609344"/>
          </a:xfrm>
        </p:spPr>
        <p:txBody>
          <a:bodyPr>
            <a:normAutofit/>
          </a:bodyPr>
          <a:lstStyle/>
          <a:p>
            <a:r>
              <a:rPr lang="de-CH" sz="3200" dirty="0" smtClean="0"/>
              <a:t>RENDIMIENTO CELULA FOTOE</a:t>
            </a:r>
            <a:endParaRPr lang="fr-B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388" y="1099916"/>
            <a:ext cx="1590974" cy="1354960"/>
          </a:xfrm>
        </p:spPr>
        <p:txBody>
          <a:bodyPr/>
          <a:lstStyle/>
          <a:p>
            <a:r>
              <a:rPr lang="de-CH" dirty="0" smtClean="0"/>
              <a:t>E= P.t</a:t>
            </a:r>
          </a:p>
          <a:p>
            <a:endParaRPr lang="de-CH" dirty="0"/>
          </a:p>
          <a:p>
            <a:r>
              <a:rPr lang="de-CH" dirty="0" smtClean="0"/>
              <a:t>E= </a:t>
            </a:r>
            <a:r>
              <a:rPr lang="de-CH" dirty="0" err="1" smtClean="0"/>
              <a:t>nhf</a:t>
            </a:r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470627" y="361091"/>
            <a:ext cx="62499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3200" dirty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POTENCIA LUZ INCIDENTE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4945" y="4410553"/>
            <a:ext cx="7455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 smtClean="0"/>
              <a:t>Número</a:t>
            </a:r>
            <a:r>
              <a:rPr lang="de-CH" dirty="0"/>
              <a:t> </a:t>
            </a:r>
            <a:r>
              <a:rPr lang="de-CH" dirty="0" err="1" smtClean="0"/>
              <a:t>electrones</a:t>
            </a:r>
            <a:r>
              <a:rPr lang="de-CH" dirty="0" smtClean="0"/>
              <a:t> </a:t>
            </a:r>
            <a:r>
              <a:rPr lang="de-CH" dirty="0" err="1" smtClean="0"/>
              <a:t>emitidos</a:t>
            </a:r>
            <a:r>
              <a:rPr lang="de-CH" dirty="0" smtClean="0"/>
              <a:t>/ </a:t>
            </a:r>
            <a:r>
              <a:rPr lang="de-CH" dirty="0" err="1" smtClean="0"/>
              <a:t>Número</a:t>
            </a:r>
            <a:r>
              <a:rPr lang="de-CH" dirty="0" smtClean="0"/>
              <a:t> de </a:t>
            </a:r>
            <a:r>
              <a:rPr lang="de-CH" dirty="0" err="1" smtClean="0"/>
              <a:t>fotones</a:t>
            </a:r>
            <a:r>
              <a:rPr lang="de-CH" dirty="0" smtClean="0"/>
              <a:t> </a:t>
            </a:r>
            <a:r>
              <a:rPr lang="de-CH" dirty="0" err="1" smtClean="0"/>
              <a:t>emitidos</a:t>
            </a:r>
            <a:r>
              <a:rPr lang="de-CH" dirty="0" smtClean="0"/>
              <a:t> </a:t>
            </a:r>
            <a:r>
              <a:rPr lang="de-CH" dirty="0" err="1" smtClean="0"/>
              <a:t>por</a:t>
            </a:r>
            <a:r>
              <a:rPr lang="de-CH" dirty="0" smtClean="0"/>
              <a:t> la </a:t>
            </a:r>
            <a:r>
              <a:rPr lang="de-CH" dirty="0" err="1" smtClean="0"/>
              <a:t>luz</a:t>
            </a:r>
            <a:endParaRPr lang="fr-B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510" y="746359"/>
            <a:ext cx="4969490" cy="217807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66441" y="5182656"/>
            <a:ext cx="69232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dirty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INTENSIDAD DE SATURACIÓN</a:t>
            </a:r>
            <a:endParaRPr lang="fr-BE" sz="3200" dirty="0">
              <a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tile tx="6350" ty="-127000" sx="65000" sy="64000" flip="none" algn="tl"/>
              </a:blipFill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441" y="5767431"/>
            <a:ext cx="3230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 smtClean="0"/>
              <a:t>Todos</a:t>
            </a:r>
            <a:r>
              <a:rPr lang="de-CH" dirty="0" smtClean="0"/>
              <a:t> los </a:t>
            </a:r>
            <a:r>
              <a:rPr lang="de-CH" dirty="0" err="1" smtClean="0"/>
              <a:t>electrones</a:t>
            </a:r>
            <a:r>
              <a:rPr lang="de-CH" dirty="0" smtClean="0"/>
              <a:t> </a:t>
            </a:r>
            <a:r>
              <a:rPr lang="de-CH" dirty="0" err="1" smtClean="0"/>
              <a:t>son</a:t>
            </a:r>
            <a:r>
              <a:rPr lang="de-CH" dirty="0" smtClean="0"/>
              <a:t> </a:t>
            </a:r>
            <a:r>
              <a:rPr lang="de-CH" dirty="0" err="1" smtClean="0"/>
              <a:t>recogidos</a:t>
            </a:r>
            <a:r>
              <a:rPr lang="de-CH" dirty="0" smtClean="0"/>
              <a:t> en </a:t>
            </a:r>
            <a:r>
              <a:rPr lang="de-CH" dirty="0" err="1" smtClean="0"/>
              <a:t>el</a:t>
            </a:r>
            <a:r>
              <a:rPr lang="de-CH" dirty="0" smtClean="0"/>
              <a:t> </a:t>
            </a:r>
            <a:r>
              <a:rPr lang="de-CH" dirty="0" err="1" smtClean="0"/>
              <a:t>ánodo</a:t>
            </a:r>
            <a:r>
              <a:rPr lang="de-CH" dirty="0" smtClean="0"/>
              <a:t> </a:t>
            </a:r>
            <a:r>
              <a:rPr lang="de-CH" dirty="0" err="1" smtClean="0"/>
              <a:t>colector</a:t>
            </a:r>
            <a:r>
              <a:rPr lang="de-CH" dirty="0" smtClean="0"/>
              <a:t> </a:t>
            </a:r>
            <a:endParaRPr lang="fr-BE" dirty="0"/>
          </a:p>
        </p:txBody>
      </p:sp>
      <p:sp>
        <p:nvSpPr>
          <p:cNvPr id="12" name="TextBox 11"/>
          <p:cNvSpPr txBox="1"/>
          <p:nvPr/>
        </p:nvSpPr>
        <p:spPr>
          <a:xfrm>
            <a:off x="5511114" y="5947719"/>
            <a:ext cx="4654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 smtClean="0"/>
              <a:t>Is</a:t>
            </a:r>
            <a:r>
              <a:rPr lang="de-CH" dirty="0" smtClean="0"/>
              <a:t>  = </a:t>
            </a:r>
            <a:r>
              <a:rPr lang="de-CH" dirty="0" err="1" smtClean="0"/>
              <a:t>número</a:t>
            </a:r>
            <a:r>
              <a:rPr lang="de-CH" dirty="0" smtClean="0"/>
              <a:t> de </a:t>
            </a:r>
            <a:r>
              <a:rPr lang="de-CH" dirty="0" err="1" smtClean="0"/>
              <a:t>electrones</a:t>
            </a:r>
            <a:r>
              <a:rPr lang="de-CH" dirty="0" smtClean="0"/>
              <a:t> x </a:t>
            </a:r>
            <a:r>
              <a:rPr lang="de-CH" dirty="0" err="1" smtClean="0"/>
              <a:t>carga</a:t>
            </a:r>
            <a:r>
              <a:rPr lang="de-CH" dirty="0" smtClean="0"/>
              <a:t> del e / t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58815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COMPORTAMIENTO ONDULATORIO DE LAS PARTÍCULAS</a:t>
            </a:r>
            <a:endParaRPr lang="fr-BE" dirty="0"/>
          </a:p>
        </p:txBody>
      </p:sp>
      <p:sp>
        <p:nvSpPr>
          <p:cNvPr id="3" name="TextBox 2"/>
          <p:cNvSpPr txBox="1"/>
          <p:nvPr/>
        </p:nvSpPr>
        <p:spPr>
          <a:xfrm>
            <a:off x="1069848" y="2422358"/>
            <a:ext cx="44917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 smtClean="0"/>
              <a:t>Haces</a:t>
            </a:r>
            <a:r>
              <a:rPr lang="de-CH" dirty="0" smtClean="0"/>
              <a:t> de </a:t>
            </a:r>
            <a:r>
              <a:rPr lang="de-CH" dirty="0" err="1" smtClean="0"/>
              <a:t>partículas</a:t>
            </a:r>
            <a:r>
              <a:rPr lang="de-CH" dirty="0" smtClean="0"/>
              <a:t> de </a:t>
            </a:r>
            <a:r>
              <a:rPr lang="de-CH" dirty="0" err="1" smtClean="0"/>
              <a:t>masas</a:t>
            </a:r>
            <a:r>
              <a:rPr lang="de-CH" dirty="0" smtClean="0"/>
              <a:t> </a:t>
            </a:r>
            <a:r>
              <a:rPr lang="de-CH" dirty="0" err="1" smtClean="0"/>
              <a:t>pequenas</a:t>
            </a:r>
            <a:r>
              <a:rPr lang="de-CH" dirty="0" smtClean="0"/>
              <a:t> </a:t>
            </a:r>
            <a:r>
              <a:rPr lang="de-CH" dirty="0" err="1" smtClean="0"/>
              <a:t>exhiben</a:t>
            </a:r>
            <a:r>
              <a:rPr lang="de-CH" dirty="0" smtClean="0"/>
              <a:t> </a:t>
            </a:r>
            <a:r>
              <a:rPr lang="de-CH" dirty="0" err="1" smtClean="0"/>
              <a:t>propiedades</a:t>
            </a:r>
            <a:r>
              <a:rPr lang="de-CH" dirty="0" smtClean="0"/>
              <a:t> </a:t>
            </a:r>
            <a:r>
              <a:rPr lang="de-CH" dirty="0" err="1" smtClean="0"/>
              <a:t>ondulatorias</a:t>
            </a:r>
            <a:r>
              <a:rPr lang="de-CH" dirty="0" smtClean="0"/>
              <a:t> y </a:t>
            </a:r>
            <a:r>
              <a:rPr lang="de-CH" dirty="0" err="1" smtClean="0"/>
              <a:t>pueden</a:t>
            </a:r>
            <a:r>
              <a:rPr lang="de-CH" dirty="0" smtClean="0"/>
              <a:t> </a:t>
            </a:r>
            <a:r>
              <a:rPr lang="de-CH" dirty="0" err="1" smtClean="0"/>
              <a:t>difractarse</a:t>
            </a:r>
            <a:r>
              <a:rPr lang="de-CH" dirty="0" smtClean="0"/>
              <a:t> e </a:t>
            </a:r>
            <a:r>
              <a:rPr lang="de-CH" dirty="0" err="1" smtClean="0"/>
              <a:t>interferir</a:t>
            </a:r>
            <a:r>
              <a:rPr lang="de-CH" dirty="0" smtClean="0"/>
              <a:t> </a:t>
            </a:r>
            <a:r>
              <a:rPr lang="de-CH" dirty="0" err="1" smtClean="0"/>
              <a:t>como</a:t>
            </a:r>
            <a:r>
              <a:rPr lang="de-CH" dirty="0" smtClean="0"/>
              <a:t> </a:t>
            </a:r>
            <a:r>
              <a:rPr lang="de-CH" dirty="0" err="1" smtClean="0"/>
              <a:t>ondas</a:t>
            </a:r>
            <a:r>
              <a:rPr lang="de-CH" dirty="0" smtClean="0"/>
              <a:t> de </a:t>
            </a:r>
            <a:r>
              <a:rPr lang="de-CH" dirty="0" err="1" smtClean="0"/>
              <a:t>luz</a:t>
            </a:r>
            <a:endParaRPr lang="fr-BE" dirty="0"/>
          </a:p>
        </p:txBody>
      </p:sp>
      <p:sp>
        <p:nvSpPr>
          <p:cNvPr id="6" name="TextBox 5"/>
          <p:cNvSpPr txBox="1"/>
          <p:nvPr/>
        </p:nvSpPr>
        <p:spPr>
          <a:xfrm>
            <a:off x="1069848" y="3891835"/>
            <a:ext cx="25457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 smtClean="0"/>
              <a:t>El</a:t>
            </a:r>
            <a:r>
              <a:rPr lang="de-CH" dirty="0" smtClean="0"/>
              <a:t> </a:t>
            </a:r>
            <a:r>
              <a:rPr lang="de-CH" dirty="0" err="1" smtClean="0"/>
              <a:t>comportamiento</a:t>
            </a:r>
            <a:r>
              <a:rPr lang="de-CH" dirty="0" smtClean="0"/>
              <a:t> de </a:t>
            </a:r>
            <a:r>
              <a:rPr lang="de-CH" dirty="0" err="1" smtClean="0"/>
              <a:t>tales</a:t>
            </a:r>
            <a:r>
              <a:rPr lang="de-CH" dirty="0" smtClean="0"/>
              <a:t> </a:t>
            </a:r>
            <a:r>
              <a:rPr lang="de-CH" dirty="0" err="1" smtClean="0"/>
              <a:t>partículas</a:t>
            </a:r>
            <a:r>
              <a:rPr lang="de-CH" dirty="0" smtClean="0"/>
              <a:t> se </a:t>
            </a:r>
            <a:r>
              <a:rPr lang="de-CH" dirty="0" err="1" smtClean="0"/>
              <a:t>puede</a:t>
            </a:r>
            <a:r>
              <a:rPr lang="de-CH" dirty="0" smtClean="0"/>
              <a:t> </a:t>
            </a:r>
            <a:r>
              <a:rPr lang="de-CH" dirty="0" err="1" smtClean="0"/>
              <a:t>describir</a:t>
            </a:r>
            <a:r>
              <a:rPr lang="de-CH" dirty="0" smtClean="0"/>
              <a:t> </a:t>
            </a:r>
            <a:r>
              <a:rPr lang="de-CH" dirty="0" err="1" smtClean="0"/>
              <a:t>cuantitativamente</a:t>
            </a:r>
            <a:r>
              <a:rPr lang="de-CH" dirty="0" smtClean="0"/>
              <a:t> si se </a:t>
            </a:r>
            <a:r>
              <a:rPr lang="de-CH" dirty="0" err="1" smtClean="0"/>
              <a:t>supone</a:t>
            </a:r>
            <a:r>
              <a:rPr lang="de-CH" dirty="0" smtClean="0"/>
              <a:t> </a:t>
            </a:r>
            <a:r>
              <a:rPr lang="de-CH" dirty="0" err="1" smtClean="0"/>
              <a:t>que</a:t>
            </a:r>
            <a:r>
              <a:rPr lang="de-CH" dirty="0" smtClean="0"/>
              <a:t> </a:t>
            </a:r>
            <a:r>
              <a:rPr lang="de-CH" dirty="0" err="1" smtClean="0"/>
              <a:t>tienen</a:t>
            </a:r>
            <a:r>
              <a:rPr lang="de-CH" dirty="0" smtClean="0"/>
              <a:t> la </a:t>
            </a:r>
            <a:r>
              <a:rPr lang="de-CH" dirty="0" err="1" smtClean="0"/>
              <a:t>longitud</a:t>
            </a:r>
            <a:r>
              <a:rPr lang="de-CH" dirty="0" smtClean="0"/>
              <a:t> de </a:t>
            </a:r>
            <a:r>
              <a:rPr lang="de-CH" dirty="0" err="1" smtClean="0"/>
              <a:t>onda</a:t>
            </a:r>
            <a:r>
              <a:rPr lang="de-CH" dirty="0" smtClean="0"/>
              <a:t> de </a:t>
            </a:r>
            <a:r>
              <a:rPr lang="de-CH" dirty="0" err="1" smtClean="0"/>
              <a:t>De</a:t>
            </a:r>
            <a:r>
              <a:rPr lang="de-CH" dirty="0" smtClean="0"/>
              <a:t> Broglie, </a:t>
            </a:r>
            <a:r>
              <a:rPr lang="de-CH" dirty="0" err="1" smtClean="0"/>
              <a:t>inversamente</a:t>
            </a:r>
            <a:r>
              <a:rPr lang="de-CH" dirty="0" smtClean="0"/>
              <a:t> </a:t>
            </a:r>
            <a:r>
              <a:rPr lang="de-CH" dirty="0" err="1" smtClean="0"/>
              <a:t>proporcional</a:t>
            </a:r>
            <a:r>
              <a:rPr lang="de-CH" dirty="0" smtClean="0"/>
              <a:t> al </a:t>
            </a:r>
            <a:r>
              <a:rPr lang="de-CH" dirty="0" err="1" smtClean="0"/>
              <a:t>momento</a:t>
            </a:r>
            <a:endParaRPr lang="fr-BE" dirty="0"/>
          </a:p>
        </p:txBody>
      </p:sp>
      <p:sp>
        <p:nvSpPr>
          <p:cNvPr id="4" name="Rectangle 3"/>
          <p:cNvSpPr/>
          <p:nvPr/>
        </p:nvSpPr>
        <p:spPr>
          <a:xfrm>
            <a:off x="3205840" y="6107826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l-GR" dirty="0" smtClean="0">
                <a:solidFill>
                  <a:prstClr val="black"/>
                </a:solidFill>
              </a:rPr>
              <a:t>λ</a:t>
            </a:r>
            <a:r>
              <a:rPr lang="de-CH" dirty="0" smtClean="0">
                <a:solidFill>
                  <a:prstClr val="black"/>
                </a:solidFill>
              </a:rPr>
              <a:t>=h/p 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60998" y="5276829"/>
            <a:ext cx="4667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Las </a:t>
            </a:r>
            <a:r>
              <a:rPr lang="de-CH" dirty="0" err="1" smtClean="0"/>
              <a:t>pequenas</a:t>
            </a:r>
            <a:r>
              <a:rPr lang="de-CH" dirty="0" smtClean="0"/>
              <a:t> </a:t>
            </a:r>
            <a:r>
              <a:rPr lang="de-CH" dirty="0" err="1" smtClean="0"/>
              <a:t>longitudes</a:t>
            </a:r>
            <a:r>
              <a:rPr lang="de-CH" dirty="0" smtClean="0"/>
              <a:t> de </a:t>
            </a:r>
            <a:r>
              <a:rPr lang="de-CH" dirty="0" err="1" smtClean="0"/>
              <a:t>onda</a:t>
            </a:r>
            <a:r>
              <a:rPr lang="de-CH" dirty="0" smtClean="0"/>
              <a:t> de los </a:t>
            </a:r>
            <a:r>
              <a:rPr lang="de-CH" dirty="0" err="1" smtClean="0">
                <a:hlinkClick r:id="rId2"/>
              </a:rPr>
              <a:t>electrones</a:t>
            </a:r>
            <a:r>
              <a:rPr lang="de-CH" dirty="0" smtClean="0"/>
              <a:t> </a:t>
            </a:r>
            <a:r>
              <a:rPr lang="de-CH" dirty="0" err="1" smtClean="0"/>
              <a:t>hacen</a:t>
            </a:r>
            <a:r>
              <a:rPr lang="de-CH" dirty="0" smtClean="0"/>
              <a:t> </a:t>
            </a:r>
            <a:r>
              <a:rPr lang="de-CH" dirty="0" err="1" smtClean="0"/>
              <a:t>que</a:t>
            </a:r>
            <a:r>
              <a:rPr lang="de-CH" dirty="0" smtClean="0"/>
              <a:t> </a:t>
            </a:r>
            <a:r>
              <a:rPr lang="de-CH" dirty="0" err="1" smtClean="0"/>
              <a:t>sean</a:t>
            </a:r>
            <a:r>
              <a:rPr lang="de-CH" dirty="0" smtClean="0"/>
              <a:t> </a:t>
            </a:r>
            <a:r>
              <a:rPr lang="de-CH" dirty="0" err="1" smtClean="0"/>
              <a:t>muy</a:t>
            </a:r>
            <a:r>
              <a:rPr lang="de-CH" dirty="0" smtClean="0"/>
              <a:t> </a:t>
            </a:r>
            <a:r>
              <a:rPr lang="de-CH" dirty="0" err="1" smtClean="0"/>
              <a:t>útiles</a:t>
            </a:r>
            <a:r>
              <a:rPr lang="de-CH" dirty="0" smtClean="0"/>
              <a:t> </a:t>
            </a:r>
            <a:r>
              <a:rPr lang="de-CH" dirty="0" err="1" smtClean="0"/>
              <a:t>para</a:t>
            </a:r>
            <a:r>
              <a:rPr lang="de-CH" dirty="0" smtClean="0"/>
              <a:t> </a:t>
            </a:r>
            <a:r>
              <a:rPr lang="de-CH" dirty="0" err="1" smtClean="0"/>
              <a:t>microscopía</a:t>
            </a:r>
            <a:r>
              <a:rPr lang="de-CH" dirty="0" smtClean="0"/>
              <a:t> </a:t>
            </a:r>
            <a:r>
              <a:rPr lang="de-CH" dirty="0" err="1" smtClean="0"/>
              <a:t>ya</a:t>
            </a:r>
            <a:r>
              <a:rPr lang="de-CH" dirty="0" smtClean="0"/>
              <a:t> </a:t>
            </a:r>
            <a:r>
              <a:rPr lang="de-CH" dirty="0" err="1" smtClean="0"/>
              <a:t>que</a:t>
            </a:r>
            <a:r>
              <a:rPr lang="de-CH" dirty="0" smtClean="0"/>
              <a:t> </a:t>
            </a:r>
            <a:r>
              <a:rPr lang="de-CH" dirty="0" err="1" smtClean="0"/>
              <a:t>quedan</a:t>
            </a:r>
            <a:r>
              <a:rPr lang="de-CH" dirty="0" smtClean="0"/>
              <a:t> </a:t>
            </a:r>
            <a:r>
              <a:rPr lang="de-CH" dirty="0" err="1" smtClean="0"/>
              <a:t>menos</a:t>
            </a:r>
            <a:r>
              <a:rPr lang="de-CH" dirty="0" smtClean="0"/>
              <a:t> </a:t>
            </a:r>
            <a:r>
              <a:rPr lang="de-CH" dirty="0" err="1" smtClean="0"/>
              <a:t>afectados</a:t>
            </a:r>
            <a:r>
              <a:rPr lang="de-CH" dirty="0" smtClean="0"/>
              <a:t> </a:t>
            </a:r>
            <a:r>
              <a:rPr lang="de-CH" dirty="0" err="1" smtClean="0"/>
              <a:t>por</a:t>
            </a:r>
            <a:r>
              <a:rPr lang="de-CH" dirty="0" smtClean="0"/>
              <a:t> la </a:t>
            </a:r>
            <a:r>
              <a:rPr lang="de-CH" dirty="0" err="1" smtClean="0"/>
              <a:t>difracción</a:t>
            </a:r>
            <a:r>
              <a:rPr lang="de-CH" dirty="0" smtClean="0"/>
              <a:t> </a:t>
            </a:r>
            <a:r>
              <a:rPr lang="de-CH" dirty="0" err="1" smtClean="0"/>
              <a:t>que</a:t>
            </a:r>
            <a:r>
              <a:rPr lang="de-CH" dirty="0" smtClean="0"/>
              <a:t> la </a:t>
            </a:r>
            <a:r>
              <a:rPr lang="de-CH" dirty="0" err="1" smtClean="0"/>
              <a:t>luz</a:t>
            </a:r>
            <a:r>
              <a:rPr lang="de-CH" dirty="0" smtClean="0"/>
              <a:t>.</a:t>
            </a:r>
            <a:endParaRPr lang="fr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4734" y="882845"/>
            <a:ext cx="3590855" cy="38895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4812" y="3891835"/>
            <a:ext cx="2432515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31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717" y="296734"/>
            <a:ext cx="3274988" cy="3644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717" y="4380642"/>
            <a:ext cx="3363844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614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</a:t>
            </a:r>
            <a:r>
              <a:rPr lang="de-CH" dirty="0" smtClean="0"/>
              <a:t>otas</a:t>
            </a:r>
            <a:endParaRPr lang="fr-B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5983" y="2093976"/>
            <a:ext cx="3579638" cy="147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025" y="271677"/>
            <a:ext cx="7184664" cy="3365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4655" y="4001921"/>
            <a:ext cx="6841932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15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NATURALEZA DUAL DE LA MATERIA Y DE LA RADIACIÓN</a:t>
            </a:r>
            <a:endParaRPr lang="fr-BE" dirty="0"/>
          </a:p>
        </p:txBody>
      </p:sp>
      <p:sp>
        <p:nvSpPr>
          <p:cNvPr id="3" name="TextBox 2"/>
          <p:cNvSpPr txBox="1"/>
          <p:nvPr/>
        </p:nvSpPr>
        <p:spPr>
          <a:xfrm>
            <a:off x="1069848" y="2374232"/>
            <a:ext cx="98869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Es normal </a:t>
            </a:r>
            <a:r>
              <a:rPr lang="de-CH" dirty="0" err="1" smtClean="0"/>
              <a:t>considerar</a:t>
            </a:r>
            <a:r>
              <a:rPr lang="de-CH" dirty="0" smtClean="0"/>
              <a:t> </a:t>
            </a:r>
            <a:r>
              <a:rPr lang="de-CH" dirty="0" err="1" smtClean="0"/>
              <a:t>que</a:t>
            </a:r>
            <a:r>
              <a:rPr lang="de-CH" dirty="0" smtClean="0"/>
              <a:t> los </a:t>
            </a:r>
            <a:r>
              <a:rPr lang="de-CH" dirty="0" err="1" smtClean="0"/>
              <a:t>electrones</a:t>
            </a:r>
            <a:r>
              <a:rPr lang="de-CH" dirty="0" smtClean="0"/>
              <a:t> y </a:t>
            </a:r>
            <a:r>
              <a:rPr lang="de-CH" dirty="0" err="1" smtClean="0"/>
              <a:t>otras</a:t>
            </a:r>
            <a:r>
              <a:rPr lang="de-CH" dirty="0" smtClean="0"/>
              <a:t> </a:t>
            </a:r>
            <a:r>
              <a:rPr lang="de-CH" dirty="0" err="1" smtClean="0"/>
              <a:t>partículas</a:t>
            </a:r>
            <a:r>
              <a:rPr lang="de-CH" dirty="0" smtClean="0"/>
              <a:t> se </a:t>
            </a:r>
            <a:r>
              <a:rPr lang="de-CH" dirty="0" err="1" smtClean="0"/>
              <a:t>comportan</a:t>
            </a:r>
            <a:r>
              <a:rPr lang="de-CH" dirty="0" smtClean="0"/>
              <a:t> </a:t>
            </a:r>
            <a:r>
              <a:rPr lang="de-CH" dirty="0" err="1" smtClean="0"/>
              <a:t>como</a:t>
            </a:r>
            <a:r>
              <a:rPr lang="de-CH" dirty="0" smtClean="0"/>
              <a:t> </a:t>
            </a:r>
            <a:r>
              <a:rPr lang="de-CH" dirty="0" err="1" smtClean="0"/>
              <a:t>pequenos</a:t>
            </a:r>
            <a:r>
              <a:rPr lang="de-CH" dirty="0" smtClean="0"/>
              <a:t> </a:t>
            </a:r>
            <a:r>
              <a:rPr lang="de-CH" dirty="0" err="1" smtClean="0"/>
              <a:t>objetos</a:t>
            </a:r>
            <a:r>
              <a:rPr lang="de-CH" dirty="0" smtClean="0"/>
              <a:t> </a:t>
            </a:r>
            <a:r>
              <a:rPr lang="de-CH" dirty="0" err="1" smtClean="0"/>
              <a:t>con</a:t>
            </a:r>
            <a:r>
              <a:rPr lang="de-CH" dirty="0" smtClean="0"/>
              <a:t> </a:t>
            </a:r>
            <a:r>
              <a:rPr lang="de-CH" dirty="0" err="1" smtClean="0"/>
              <a:t>masa</a:t>
            </a:r>
            <a:r>
              <a:rPr lang="de-CH" dirty="0" smtClean="0"/>
              <a:t>, y a la </a:t>
            </a:r>
            <a:r>
              <a:rPr lang="de-CH" dirty="0" err="1" smtClean="0"/>
              <a:t>radiación</a:t>
            </a:r>
            <a:r>
              <a:rPr lang="de-CH" dirty="0" smtClean="0"/>
              <a:t> </a:t>
            </a:r>
            <a:r>
              <a:rPr lang="de-CH" dirty="0" err="1" smtClean="0"/>
              <a:t>como</a:t>
            </a:r>
            <a:r>
              <a:rPr lang="de-CH" dirty="0" smtClean="0"/>
              <a:t> la </a:t>
            </a:r>
            <a:r>
              <a:rPr lang="de-CH" dirty="0" err="1" smtClean="0"/>
              <a:t>luz</a:t>
            </a:r>
            <a:r>
              <a:rPr lang="de-CH" dirty="0" smtClean="0"/>
              <a:t>, en forma de </a:t>
            </a:r>
            <a:r>
              <a:rPr lang="de-CH" dirty="0" err="1" smtClean="0"/>
              <a:t>ondas</a:t>
            </a:r>
            <a:r>
              <a:rPr lang="de-CH" dirty="0" smtClean="0"/>
              <a:t>.</a:t>
            </a:r>
          </a:p>
          <a:p>
            <a:endParaRPr lang="de-CH" dirty="0"/>
          </a:p>
          <a:p>
            <a:r>
              <a:rPr lang="de-CH" dirty="0" smtClean="0"/>
              <a:t>A la </a:t>
            </a:r>
            <a:r>
              <a:rPr lang="de-CH" dirty="0" err="1" smtClean="0"/>
              <a:t>hora</a:t>
            </a:r>
            <a:r>
              <a:rPr lang="de-CH" dirty="0" smtClean="0"/>
              <a:t> de </a:t>
            </a:r>
            <a:r>
              <a:rPr lang="de-CH" dirty="0" err="1" smtClean="0"/>
              <a:t>explicar</a:t>
            </a:r>
            <a:r>
              <a:rPr lang="de-CH" dirty="0" smtClean="0"/>
              <a:t> </a:t>
            </a:r>
            <a:r>
              <a:rPr lang="de-CH" dirty="0" err="1" smtClean="0"/>
              <a:t>ciertos</a:t>
            </a:r>
            <a:r>
              <a:rPr lang="de-CH" dirty="0" smtClean="0"/>
              <a:t> </a:t>
            </a:r>
            <a:r>
              <a:rPr lang="de-CH" dirty="0" err="1" smtClean="0"/>
              <a:t>aspectos</a:t>
            </a:r>
            <a:r>
              <a:rPr lang="de-CH" dirty="0" smtClean="0"/>
              <a:t> de </a:t>
            </a:r>
            <a:r>
              <a:rPr lang="de-CH" dirty="0" err="1" smtClean="0"/>
              <a:t>su</a:t>
            </a:r>
            <a:r>
              <a:rPr lang="de-CH" dirty="0" smtClean="0"/>
              <a:t> </a:t>
            </a:r>
            <a:r>
              <a:rPr lang="de-CH" dirty="0" err="1" smtClean="0"/>
              <a:t>comportamiento</a:t>
            </a:r>
            <a:r>
              <a:rPr lang="de-CH" dirty="0" smtClean="0"/>
              <a:t>, </a:t>
            </a:r>
            <a:r>
              <a:rPr lang="de-CH" dirty="0" err="1" smtClean="0"/>
              <a:t>hemos</a:t>
            </a:r>
            <a:r>
              <a:rPr lang="de-CH" dirty="0" smtClean="0"/>
              <a:t> de </a:t>
            </a:r>
            <a:r>
              <a:rPr lang="de-CH" dirty="0" err="1" smtClean="0"/>
              <a:t>revisar</a:t>
            </a:r>
            <a:r>
              <a:rPr lang="de-CH" dirty="0" smtClean="0"/>
              <a:t> </a:t>
            </a:r>
            <a:r>
              <a:rPr lang="de-CH" dirty="0" err="1" smtClean="0"/>
              <a:t>estos</a:t>
            </a:r>
            <a:r>
              <a:rPr lang="de-CH" dirty="0" smtClean="0"/>
              <a:t> </a:t>
            </a:r>
            <a:r>
              <a:rPr lang="de-CH" dirty="0" err="1" smtClean="0"/>
              <a:t>modelos</a:t>
            </a:r>
            <a:r>
              <a:rPr lang="de-CH" dirty="0" smtClean="0"/>
              <a:t>.</a:t>
            </a:r>
          </a:p>
          <a:p>
            <a:endParaRPr lang="de-CH" dirty="0"/>
          </a:p>
          <a:p>
            <a:r>
              <a:rPr lang="de-CH" dirty="0" err="1" smtClean="0"/>
              <a:t>Concluiremos</a:t>
            </a:r>
            <a:r>
              <a:rPr lang="de-CH" dirty="0" smtClean="0"/>
              <a:t> </a:t>
            </a:r>
            <a:r>
              <a:rPr lang="de-CH" dirty="0" err="1" smtClean="0"/>
              <a:t>que</a:t>
            </a:r>
            <a:r>
              <a:rPr lang="de-CH" dirty="0" smtClean="0"/>
              <a:t> la </a:t>
            </a:r>
            <a:r>
              <a:rPr lang="de-CH" dirty="0" err="1" smtClean="0">
                <a:solidFill>
                  <a:srgbClr val="FF0000"/>
                </a:solidFill>
              </a:rPr>
              <a:t>luz</a:t>
            </a:r>
            <a:r>
              <a:rPr lang="de-CH" dirty="0" smtClean="0">
                <a:solidFill>
                  <a:srgbClr val="FF0000"/>
                </a:solidFill>
              </a:rPr>
              <a:t> se </a:t>
            </a:r>
            <a:r>
              <a:rPr lang="de-CH" dirty="0" err="1" smtClean="0">
                <a:solidFill>
                  <a:srgbClr val="FF0000"/>
                </a:solidFill>
              </a:rPr>
              <a:t>comporta</a:t>
            </a:r>
            <a:r>
              <a:rPr lang="de-CH" dirty="0" smtClean="0">
                <a:solidFill>
                  <a:srgbClr val="FF0000"/>
                </a:solidFill>
              </a:rPr>
              <a:t> a </a:t>
            </a:r>
            <a:r>
              <a:rPr lang="de-CH" dirty="0" err="1" smtClean="0">
                <a:solidFill>
                  <a:srgbClr val="FF0000"/>
                </a:solidFill>
              </a:rPr>
              <a:t>veces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como</a:t>
            </a:r>
            <a:r>
              <a:rPr lang="de-CH" dirty="0" smtClean="0">
                <a:solidFill>
                  <a:srgbClr val="FF0000"/>
                </a:solidFill>
              </a:rPr>
              <a:t> si </a:t>
            </a:r>
            <a:r>
              <a:rPr lang="de-CH" dirty="0" err="1" smtClean="0">
                <a:solidFill>
                  <a:srgbClr val="FF0000"/>
                </a:solidFill>
              </a:rPr>
              <a:t>estuviera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formada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por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paquetes</a:t>
            </a:r>
            <a:r>
              <a:rPr lang="de-CH" dirty="0" smtClean="0">
                <a:solidFill>
                  <a:srgbClr val="FF0000"/>
                </a:solidFill>
              </a:rPr>
              <a:t> de </a:t>
            </a:r>
            <a:r>
              <a:rPr lang="de-CH" dirty="0" err="1" smtClean="0">
                <a:solidFill>
                  <a:srgbClr val="FF0000"/>
                </a:solidFill>
              </a:rPr>
              <a:t>energía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discretos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llamados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fotones</a:t>
            </a:r>
            <a:r>
              <a:rPr lang="de-CH" dirty="0" smtClean="0">
                <a:solidFill>
                  <a:srgbClr val="FF0000"/>
                </a:solidFill>
              </a:rPr>
              <a:t>, y </a:t>
            </a:r>
            <a:r>
              <a:rPr lang="de-CH" dirty="0" err="1" smtClean="0">
                <a:solidFill>
                  <a:srgbClr val="FF0000"/>
                </a:solidFill>
              </a:rPr>
              <a:t>otras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veces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como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una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onda</a:t>
            </a:r>
            <a:r>
              <a:rPr lang="de-CH" dirty="0" smtClean="0">
                <a:solidFill>
                  <a:srgbClr val="FF0000"/>
                </a:solidFill>
              </a:rPr>
              <a:t>.</a:t>
            </a:r>
            <a:endParaRPr lang="fr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1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COMPORTAMIENTO CORPUSCULAR DE LA LUZ</a:t>
            </a:r>
            <a:endParaRPr lang="fr-BE" dirty="0"/>
          </a:p>
        </p:txBody>
      </p:sp>
      <p:sp>
        <p:nvSpPr>
          <p:cNvPr id="3" name="TextBox 2"/>
          <p:cNvSpPr txBox="1"/>
          <p:nvPr/>
        </p:nvSpPr>
        <p:spPr>
          <a:xfrm>
            <a:off x="1069848" y="2213811"/>
            <a:ext cx="436712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i="1" dirty="0" smtClean="0"/>
              <a:t>En </a:t>
            </a:r>
            <a:r>
              <a:rPr lang="de-CH" i="1" dirty="0" err="1" smtClean="0"/>
              <a:t>el</a:t>
            </a:r>
            <a:r>
              <a:rPr lang="de-CH" i="1" dirty="0" smtClean="0"/>
              <a:t> </a:t>
            </a:r>
            <a:r>
              <a:rPr lang="de-CH" b="1" i="1" dirty="0" err="1" smtClean="0"/>
              <a:t>efecto</a:t>
            </a:r>
            <a:r>
              <a:rPr lang="de-CH" b="1" i="1" dirty="0" smtClean="0"/>
              <a:t> </a:t>
            </a:r>
            <a:r>
              <a:rPr lang="de-CH" b="1" i="1" dirty="0" err="1" smtClean="0"/>
              <a:t>fotoeléctrico</a:t>
            </a:r>
            <a:r>
              <a:rPr lang="de-CH" i="1" dirty="0" smtClean="0"/>
              <a:t>, se </a:t>
            </a:r>
            <a:r>
              <a:rPr lang="de-CH" i="1" dirty="0" err="1" smtClean="0"/>
              <a:t>emiten</a:t>
            </a:r>
            <a:r>
              <a:rPr lang="de-CH" i="1" dirty="0" smtClean="0"/>
              <a:t> </a:t>
            </a:r>
            <a:r>
              <a:rPr lang="de-CH" i="1" dirty="0" err="1" smtClean="0"/>
              <a:t>electrones</a:t>
            </a:r>
            <a:r>
              <a:rPr lang="de-CH" i="1" dirty="0" smtClean="0"/>
              <a:t> </a:t>
            </a:r>
            <a:r>
              <a:rPr lang="de-CH" i="1" dirty="0" err="1" smtClean="0"/>
              <a:t>desde</a:t>
            </a:r>
            <a:r>
              <a:rPr lang="de-CH" i="1" dirty="0" smtClean="0"/>
              <a:t> </a:t>
            </a:r>
            <a:r>
              <a:rPr lang="de-CH" i="1" dirty="0" err="1" smtClean="0"/>
              <a:t>una</a:t>
            </a:r>
            <a:r>
              <a:rPr lang="de-CH" i="1" dirty="0" smtClean="0"/>
              <a:t> </a:t>
            </a:r>
            <a:r>
              <a:rPr lang="de-CH" i="1" dirty="0" err="1" smtClean="0"/>
              <a:t>superficie</a:t>
            </a:r>
            <a:r>
              <a:rPr lang="de-CH" i="1" dirty="0" smtClean="0"/>
              <a:t> de </a:t>
            </a:r>
            <a:r>
              <a:rPr lang="de-CH" i="1" dirty="0" err="1" smtClean="0"/>
              <a:t>metal</a:t>
            </a:r>
            <a:r>
              <a:rPr lang="de-CH" i="1" dirty="0" smtClean="0"/>
              <a:t> </a:t>
            </a:r>
            <a:r>
              <a:rPr lang="de-CH" i="1" dirty="0" err="1" smtClean="0"/>
              <a:t>iluminada</a:t>
            </a:r>
            <a:r>
              <a:rPr lang="de-CH" i="1" dirty="0" smtClean="0"/>
              <a:t>, de forma </a:t>
            </a:r>
            <a:r>
              <a:rPr lang="de-CH" i="1" dirty="0" err="1" smtClean="0"/>
              <a:t>que</a:t>
            </a:r>
            <a:r>
              <a:rPr lang="de-CH" i="1" dirty="0" smtClean="0"/>
              <a:t> </a:t>
            </a:r>
            <a:r>
              <a:rPr lang="de-CH" i="1" dirty="0" err="1" smtClean="0"/>
              <a:t>no</a:t>
            </a:r>
            <a:r>
              <a:rPr lang="de-CH" i="1" dirty="0" smtClean="0"/>
              <a:t> es </a:t>
            </a:r>
            <a:r>
              <a:rPr lang="de-CH" i="1" dirty="0" err="1" smtClean="0"/>
              <a:t>posible</a:t>
            </a:r>
            <a:r>
              <a:rPr lang="de-CH" i="1" dirty="0" smtClean="0"/>
              <a:t> de </a:t>
            </a:r>
            <a:r>
              <a:rPr lang="de-CH" i="1" dirty="0" err="1" smtClean="0"/>
              <a:t>explicar</a:t>
            </a:r>
            <a:r>
              <a:rPr lang="de-CH" i="1" dirty="0" smtClean="0"/>
              <a:t> </a:t>
            </a:r>
            <a:r>
              <a:rPr lang="de-CH" i="1" dirty="0" err="1" smtClean="0"/>
              <a:t>considerando</a:t>
            </a:r>
            <a:r>
              <a:rPr lang="de-CH" i="1" dirty="0" smtClean="0"/>
              <a:t> a la </a:t>
            </a:r>
            <a:r>
              <a:rPr lang="de-CH" i="1" dirty="0" err="1" smtClean="0"/>
              <a:t>luz</a:t>
            </a:r>
            <a:r>
              <a:rPr lang="de-CH" i="1" dirty="0" smtClean="0"/>
              <a:t> </a:t>
            </a:r>
            <a:r>
              <a:rPr lang="de-CH" i="1" dirty="0" err="1" smtClean="0"/>
              <a:t>como</a:t>
            </a:r>
            <a:r>
              <a:rPr lang="de-CH" i="1" dirty="0" smtClean="0"/>
              <a:t> </a:t>
            </a:r>
            <a:r>
              <a:rPr lang="de-CH" i="1" dirty="0" err="1" smtClean="0"/>
              <a:t>onda</a:t>
            </a:r>
            <a:r>
              <a:rPr lang="de-CH" i="1" dirty="0" smtClean="0"/>
              <a:t>.</a:t>
            </a:r>
          </a:p>
          <a:p>
            <a:r>
              <a:rPr lang="de-CH" i="1" dirty="0" err="1" smtClean="0"/>
              <a:t>No</a:t>
            </a:r>
            <a:r>
              <a:rPr lang="de-CH" i="1" dirty="0" smtClean="0"/>
              <a:t> </a:t>
            </a:r>
            <a:r>
              <a:rPr lang="de-CH" i="1" dirty="0" err="1" smtClean="0"/>
              <a:t>hay</a:t>
            </a:r>
            <a:r>
              <a:rPr lang="de-CH" i="1" dirty="0" smtClean="0"/>
              <a:t> </a:t>
            </a:r>
            <a:r>
              <a:rPr lang="de-CH" i="1" dirty="0" err="1" smtClean="0"/>
              <a:t>emisión</a:t>
            </a:r>
            <a:r>
              <a:rPr lang="de-CH" i="1" dirty="0" smtClean="0"/>
              <a:t> </a:t>
            </a:r>
            <a:r>
              <a:rPr lang="de-CH" i="1" dirty="0" err="1" smtClean="0"/>
              <a:t>para</a:t>
            </a:r>
            <a:r>
              <a:rPr lang="de-CH" i="1" dirty="0" smtClean="0"/>
              <a:t> </a:t>
            </a:r>
            <a:r>
              <a:rPr lang="de-CH" i="1" dirty="0" err="1" smtClean="0"/>
              <a:t>luz</a:t>
            </a:r>
            <a:r>
              <a:rPr lang="de-CH" i="1" dirty="0" smtClean="0"/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por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debajo</a:t>
            </a:r>
            <a:r>
              <a:rPr lang="de-CH" i="1" dirty="0" smtClean="0">
                <a:solidFill>
                  <a:srgbClr val="FF0000"/>
                </a:solidFill>
              </a:rPr>
              <a:t> de </a:t>
            </a:r>
            <a:r>
              <a:rPr lang="de-CH" i="1" dirty="0" err="1" smtClean="0">
                <a:solidFill>
                  <a:srgbClr val="FF0000"/>
                </a:solidFill>
              </a:rPr>
              <a:t>una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cierta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frecuencia</a:t>
            </a:r>
            <a:r>
              <a:rPr lang="de-CH" i="1" dirty="0" smtClean="0"/>
              <a:t>, la </a:t>
            </a:r>
            <a:r>
              <a:rPr lang="de-CH" i="1" dirty="0" err="1" smtClean="0"/>
              <a:t>frecuencia</a:t>
            </a:r>
            <a:r>
              <a:rPr lang="de-CH" i="1" dirty="0" smtClean="0"/>
              <a:t> </a:t>
            </a:r>
            <a:r>
              <a:rPr lang="de-CH" i="1" dirty="0" err="1" smtClean="0"/>
              <a:t>umbral</a:t>
            </a:r>
            <a:r>
              <a:rPr lang="de-CH" i="1" dirty="0" smtClean="0"/>
              <a:t>.</a:t>
            </a:r>
          </a:p>
          <a:p>
            <a:r>
              <a:rPr lang="de-CH" i="1" dirty="0" err="1" smtClean="0"/>
              <a:t>Por</a:t>
            </a:r>
            <a:r>
              <a:rPr lang="de-CH" i="1" dirty="0" smtClean="0"/>
              <a:t> </a:t>
            </a:r>
            <a:r>
              <a:rPr lang="de-CH" i="1" dirty="0" err="1" smtClean="0"/>
              <a:t>encima</a:t>
            </a:r>
            <a:r>
              <a:rPr lang="de-CH" i="1" dirty="0" smtClean="0"/>
              <a:t> de </a:t>
            </a:r>
            <a:r>
              <a:rPr lang="de-CH" i="1" dirty="0" err="1" smtClean="0"/>
              <a:t>esta</a:t>
            </a:r>
            <a:r>
              <a:rPr lang="de-CH" i="1" dirty="0" smtClean="0"/>
              <a:t> </a:t>
            </a:r>
            <a:r>
              <a:rPr lang="de-CH" i="1" dirty="0" err="1" smtClean="0"/>
              <a:t>frecuencia</a:t>
            </a:r>
            <a:r>
              <a:rPr lang="de-CH" i="1" dirty="0" smtClean="0"/>
              <a:t> </a:t>
            </a:r>
            <a:r>
              <a:rPr lang="de-CH" i="1" dirty="0" err="1" smtClean="0"/>
              <a:t>umbral</a:t>
            </a:r>
            <a:r>
              <a:rPr lang="de-CH" i="1" dirty="0" smtClean="0"/>
              <a:t>, los </a:t>
            </a:r>
            <a:r>
              <a:rPr lang="de-CH" i="1" dirty="0" err="1" smtClean="0"/>
              <a:t>electrones</a:t>
            </a:r>
            <a:r>
              <a:rPr lang="de-CH" i="1" dirty="0" smtClean="0"/>
              <a:t> </a:t>
            </a:r>
            <a:r>
              <a:rPr lang="de-CH" i="1" dirty="0" smtClean="0">
                <a:solidFill>
                  <a:srgbClr val="FF0000"/>
                </a:solidFill>
              </a:rPr>
              <a:t>se </a:t>
            </a:r>
            <a:r>
              <a:rPr lang="de-CH" i="1" dirty="0" err="1" smtClean="0">
                <a:solidFill>
                  <a:srgbClr val="FF0000"/>
                </a:solidFill>
              </a:rPr>
              <a:t>emiten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inmediatamente</a:t>
            </a:r>
            <a:r>
              <a:rPr lang="de-CH" i="1" dirty="0" smtClean="0"/>
              <a:t>, </a:t>
            </a:r>
            <a:r>
              <a:rPr lang="de-CH" i="1" dirty="0" err="1" smtClean="0"/>
              <a:t>con</a:t>
            </a:r>
            <a:r>
              <a:rPr lang="de-CH" i="1" dirty="0" smtClean="0"/>
              <a:t> </a:t>
            </a:r>
            <a:r>
              <a:rPr lang="de-CH" i="1" dirty="0" err="1" smtClean="0"/>
              <a:t>una</a:t>
            </a:r>
            <a:r>
              <a:rPr lang="de-CH" i="1" dirty="0" smtClean="0"/>
              <a:t> Ec </a:t>
            </a:r>
            <a:r>
              <a:rPr lang="de-CH" i="1" dirty="0" err="1" smtClean="0"/>
              <a:t>máxima</a:t>
            </a:r>
            <a:r>
              <a:rPr lang="de-CH" i="1" dirty="0" smtClean="0"/>
              <a:t> </a:t>
            </a:r>
            <a:r>
              <a:rPr lang="de-CH" i="1" dirty="0" err="1" smtClean="0"/>
              <a:t>que</a:t>
            </a:r>
            <a:r>
              <a:rPr lang="de-CH" i="1" dirty="0" smtClean="0"/>
              <a:t> </a:t>
            </a:r>
            <a:r>
              <a:rPr lang="de-CH" i="1" dirty="0" err="1" smtClean="0"/>
              <a:t>varía</a:t>
            </a:r>
            <a:r>
              <a:rPr lang="de-CH" i="1" dirty="0" smtClean="0"/>
              <a:t> </a:t>
            </a:r>
            <a:r>
              <a:rPr lang="de-CH" i="1" dirty="0" err="1" smtClean="0"/>
              <a:t>linealmente</a:t>
            </a:r>
            <a:r>
              <a:rPr lang="de-CH" i="1" dirty="0" smtClean="0"/>
              <a:t> </a:t>
            </a:r>
            <a:r>
              <a:rPr lang="de-CH" i="1" dirty="0" err="1" smtClean="0"/>
              <a:t>con</a:t>
            </a:r>
            <a:r>
              <a:rPr lang="de-CH" i="1" dirty="0" smtClean="0"/>
              <a:t> la </a:t>
            </a:r>
            <a:r>
              <a:rPr lang="de-CH" i="1" dirty="0" err="1" smtClean="0"/>
              <a:t>frecuencia</a:t>
            </a:r>
            <a:r>
              <a:rPr lang="de-CH" i="1" dirty="0" smtClean="0"/>
              <a:t> de la </a:t>
            </a:r>
            <a:r>
              <a:rPr lang="de-CH" i="1" dirty="0" err="1" smtClean="0"/>
              <a:t>luz</a:t>
            </a:r>
            <a:r>
              <a:rPr lang="de-CH" i="1" dirty="0" smtClean="0"/>
              <a:t>, </a:t>
            </a:r>
            <a:r>
              <a:rPr lang="de-CH" i="1" dirty="0" err="1" smtClean="0"/>
              <a:t>dependiente</a:t>
            </a:r>
            <a:r>
              <a:rPr lang="de-CH" i="1" dirty="0" smtClean="0"/>
              <a:t> </a:t>
            </a:r>
            <a:r>
              <a:rPr lang="de-CH" i="1" dirty="0" err="1" smtClean="0"/>
              <a:t>mucho</a:t>
            </a:r>
            <a:r>
              <a:rPr lang="de-CH" i="1" dirty="0" smtClean="0"/>
              <a:t> </a:t>
            </a:r>
            <a:r>
              <a:rPr lang="de-CH" i="1" dirty="0" err="1" smtClean="0"/>
              <a:t>también</a:t>
            </a:r>
            <a:r>
              <a:rPr lang="de-CH" i="1" dirty="0" smtClean="0"/>
              <a:t> de la </a:t>
            </a:r>
            <a:r>
              <a:rPr lang="de-CH" i="1" dirty="0" err="1" smtClean="0"/>
              <a:t>intensidad</a:t>
            </a:r>
            <a:r>
              <a:rPr lang="de-CH" i="1" dirty="0" smtClean="0"/>
              <a:t> de </a:t>
            </a:r>
            <a:r>
              <a:rPr lang="de-CH" i="1" dirty="0" err="1" smtClean="0"/>
              <a:t>dicha</a:t>
            </a:r>
            <a:r>
              <a:rPr lang="de-CH" i="1" dirty="0" smtClean="0"/>
              <a:t> </a:t>
            </a:r>
            <a:r>
              <a:rPr lang="de-CH" i="1" dirty="0" err="1" smtClean="0"/>
              <a:t>luz</a:t>
            </a:r>
            <a:r>
              <a:rPr lang="de-CH" i="1" dirty="0" smtClean="0"/>
              <a:t>.</a:t>
            </a:r>
          </a:p>
          <a:p>
            <a:r>
              <a:rPr lang="de-CH" i="1" dirty="0" err="1" smtClean="0"/>
              <a:t>El</a:t>
            </a:r>
            <a:r>
              <a:rPr lang="de-CH" i="1" dirty="0" smtClean="0"/>
              <a:t> </a:t>
            </a:r>
            <a:r>
              <a:rPr lang="de-CH" i="1" dirty="0" err="1" smtClean="0"/>
              <a:t>valor</a:t>
            </a:r>
            <a:r>
              <a:rPr lang="de-CH" i="1" dirty="0" smtClean="0"/>
              <a:t> de </a:t>
            </a:r>
            <a:r>
              <a:rPr lang="de-CH" i="1" dirty="0" err="1" smtClean="0"/>
              <a:t>esta</a:t>
            </a:r>
            <a:r>
              <a:rPr lang="de-CH" i="1" dirty="0" smtClean="0"/>
              <a:t> </a:t>
            </a:r>
            <a:r>
              <a:rPr lang="de-CH" i="1" dirty="0" err="1" smtClean="0"/>
              <a:t>frecuencia</a:t>
            </a:r>
            <a:r>
              <a:rPr lang="de-CH" i="1" dirty="0" smtClean="0"/>
              <a:t> </a:t>
            </a:r>
            <a:r>
              <a:rPr lang="de-CH" i="1" dirty="0" err="1" smtClean="0"/>
              <a:t>umbral</a:t>
            </a:r>
            <a:r>
              <a:rPr lang="de-CH" i="1" dirty="0" smtClean="0"/>
              <a:t> </a:t>
            </a:r>
            <a:r>
              <a:rPr lang="de-CH" i="1" dirty="0" err="1" smtClean="0"/>
              <a:t>varía</a:t>
            </a:r>
            <a:r>
              <a:rPr lang="de-CH" i="1" dirty="0" smtClean="0"/>
              <a:t> </a:t>
            </a:r>
            <a:r>
              <a:rPr lang="de-CH" i="1" dirty="0" err="1" smtClean="0"/>
              <a:t>según</a:t>
            </a:r>
            <a:r>
              <a:rPr lang="de-CH" i="1" dirty="0" smtClean="0"/>
              <a:t> la </a:t>
            </a:r>
            <a:r>
              <a:rPr lang="de-CH" i="1" dirty="0" err="1" smtClean="0"/>
              <a:t>naturaleza</a:t>
            </a:r>
            <a:r>
              <a:rPr lang="de-CH" i="1" dirty="0" smtClean="0"/>
              <a:t> del </a:t>
            </a:r>
            <a:r>
              <a:rPr lang="de-CH" i="1" dirty="0" err="1" smtClean="0"/>
              <a:t>metal</a:t>
            </a:r>
            <a:r>
              <a:rPr lang="de-CH" i="1" dirty="0" smtClean="0"/>
              <a:t>.</a:t>
            </a:r>
          </a:p>
          <a:p>
            <a:endParaRPr lang="fr-BE" i="1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824" y="2213811"/>
            <a:ext cx="6156470" cy="443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28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EFECTO FOTOELÉCTRICO</a:t>
            </a:r>
            <a:endParaRPr lang="fr-BE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848" y="1851227"/>
            <a:ext cx="5852665" cy="42126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15200" y="2249411"/>
            <a:ext cx="39944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Este </a:t>
            </a:r>
            <a:r>
              <a:rPr lang="de-CH" dirty="0" err="1" smtClean="0"/>
              <a:t>comportamiento</a:t>
            </a:r>
            <a:r>
              <a:rPr lang="de-CH" dirty="0" smtClean="0"/>
              <a:t> </a:t>
            </a:r>
            <a:r>
              <a:rPr lang="de-CH" dirty="0" err="1" smtClean="0"/>
              <a:t>puede</a:t>
            </a:r>
            <a:r>
              <a:rPr lang="de-CH" dirty="0" smtClean="0"/>
              <a:t> </a:t>
            </a:r>
            <a:r>
              <a:rPr lang="de-CH" dirty="0" err="1" smtClean="0">
                <a:solidFill>
                  <a:srgbClr val="FF0000"/>
                </a:solidFill>
              </a:rPr>
              <a:t>explicarse</a:t>
            </a:r>
            <a:r>
              <a:rPr lang="de-CH" dirty="0"/>
              <a:t> </a:t>
            </a:r>
            <a:r>
              <a:rPr lang="de-CH" dirty="0" err="1" smtClean="0"/>
              <a:t>tanto</a:t>
            </a:r>
            <a:r>
              <a:rPr lang="de-CH" dirty="0" smtClean="0"/>
              <a:t> de forma </a:t>
            </a:r>
            <a:r>
              <a:rPr lang="de-CH" dirty="0" err="1" smtClean="0"/>
              <a:t>cuantitativa</a:t>
            </a:r>
            <a:r>
              <a:rPr lang="de-CH" dirty="0" smtClean="0"/>
              <a:t> </a:t>
            </a:r>
            <a:r>
              <a:rPr lang="de-CH" dirty="0" err="1" smtClean="0"/>
              <a:t>como</a:t>
            </a:r>
            <a:r>
              <a:rPr lang="de-CH" dirty="0" smtClean="0"/>
              <a:t> </a:t>
            </a:r>
            <a:r>
              <a:rPr lang="de-CH" dirty="0" err="1" smtClean="0"/>
              <a:t>cualitativa</a:t>
            </a:r>
            <a:r>
              <a:rPr lang="de-CH" dirty="0" smtClean="0"/>
              <a:t>, </a:t>
            </a:r>
            <a:r>
              <a:rPr lang="de-CH" dirty="0" err="1" smtClean="0"/>
              <a:t>suponiendo</a:t>
            </a:r>
            <a:r>
              <a:rPr lang="de-CH" dirty="0" smtClean="0"/>
              <a:t> </a:t>
            </a:r>
            <a:r>
              <a:rPr lang="de-CH" dirty="0" err="1" smtClean="0"/>
              <a:t>que</a:t>
            </a:r>
            <a:r>
              <a:rPr lang="de-CH" dirty="0" smtClean="0"/>
              <a:t> la </a:t>
            </a:r>
            <a:r>
              <a:rPr lang="de-CH" dirty="0" err="1" smtClean="0">
                <a:solidFill>
                  <a:srgbClr val="FF0000"/>
                </a:solidFill>
              </a:rPr>
              <a:t>luz</a:t>
            </a:r>
            <a:r>
              <a:rPr lang="de-CH" dirty="0" smtClean="0">
                <a:solidFill>
                  <a:srgbClr val="FF0000"/>
                </a:solidFill>
              </a:rPr>
              <a:t> se </a:t>
            </a:r>
            <a:r>
              <a:rPr lang="de-CH" dirty="0" err="1" smtClean="0">
                <a:solidFill>
                  <a:srgbClr val="FF0000"/>
                </a:solidFill>
              </a:rPr>
              <a:t>propaga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por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corpúsculos</a:t>
            </a:r>
            <a:r>
              <a:rPr lang="de-CH" dirty="0" smtClean="0">
                <a:solidFill>
                  <a:srgbClr val="FF0000"/>
                </a:solidFill>
              </a:rPr>
              <a:t> o </a:t>
            </a:r>
            <a:r>
              <a:rPr lang="de-CH" dirty="0" err="1" smtClean="0">
                <a:solidFill>
                  <a:srgbClr val="FF0000"/>
                </a:solidFill>
              </a:rPr>
              <a:t>fotones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/>
              <a:t>cuya</a:t>
            </a:r>
            <a:r>
              <a:rPr lang="de-CH" dirty="0" smtClean="0"/>
              <a:t> </a:t>
            </a:r>
            <a:r>
              <a:rPr lang="de-CH" dirty="0" err="1" smtClean="0"/>
              <a:t>energía</a:t>
            </a:r>
            <a:r>
              <a:rPr lang="de-CH" dirty="0" smtClean="0"/>
              <a:t> es </a:t>
            </a:r>
            <a:r>
              <a:rPr lang="de-CH" dirty="0" err="1" smtClean="0"/>
              <a:t>proporcional</a:t>
            </a:r>
            <a:r>
              <a:rPr lang="de-CH" dirty="0" smtClean="0"/>
              <a:t> a </a:t>
            </a:r>
            <a:r>
              <a:rPr lang="de-CH" dirty="0" err="1" smtClean="0"/>
              <a:t>su</a:t>
            </a:r>
            <a:r>
              <a:rPr lang="de-CH" dirty="0" smtClean="0"/>
              <a:t> </a:t>
            </a:r>
            <a:r>
              <a:rPr lang="de-CH" dirty="0" err="1" smtClean="0"/>
              <a:t>frecuencia</a:t>
            </a:r>
            <a:r>
              <a:rPr lang="de-CH" dirty="0" smtClean="0"/>
              <a:t> en </a:t>
            </a:r>
            <a:r>
              <a:rPr lang="de-CH" dirty="0" err="1" smtClean="0"/>
              <a:t>sentido</a:t>
            </a:r>
            <a:r>
              <a:rPr lang="de-CH" dirty="0" smtClean="0"/>
              <a:t> </a:t>
            </a:r>
            <a:r>
              <a:rPr lang="de-CH" dirty="0" err="1" smtClean="0"/>
              <a:t>clásico</a:t>
            </a:r>
            <a:r>
              <a:rPr lang="de-CH" dirty="0" smtClean="0"/>
              <a:t>.</a:t>
            </a:r>
          </a:p>
          <a:p>
            <a:endParaRPr lang="de-CH" dirty="0"/>
          </a:p>
          <a:p>
            <a:r>
              <a:rPr lang="de-CH" dirty="0" err="1" smtClean="0"/>
              <a:t>Un</a:t>
            </a:r>
            <a:r>
              <a:rPr lang="de-CH" dirty="0" smtClean="0"/>
              <a:t> </a:t>
            </a:r>
            <a:r>
              <a:rPr lang="de-CH" dirty="0" err="1" smtClean="0"/>
              <a:t>cierto</a:t>
            </a:r>
            <a:r>
              <a:rPr lang="de-CH" dirty="0" smtClean="0"/>
              <a:t> </a:t>
            </a:r>
            <a:r>
              <a:rPr lang="de-CH" dirty="0" err="1" smtClean="0"/>
              <a:t>metal</a:t>
            </a:r>
            <a:r>
              <a:rPr lang="de-CH" dirty="0" smtClean="0"/>
              <a:t> </a:t>
            </a:r>
            <a:r>
              <a:rPr lang="de-CH" dirty="0" err="1" smtClean="0"/>
              <a:t>tiene</a:t>
            </a:r>
            <a:r>
              <a:rPr lang="de-CH" dirty="0" smtClean="0"/>
              <a:t> </a:t>
            </a:r>
            <a:r>
              <a:rPr lang="de-CH" dirty="0" err="1" smtClean="0"/>
              <a:t>una</a:t>
            </a:r>
            <a:r>
              <a:rPr lang="de-CH" dirty="0" smtClean="0"/>
              <a:t> </a:t>
            </a:r>
            <a:r>
              <a:rPr lang="de-CH" dirty="0" err="1" smtClean="0">
                <a:solidFill>
                  <a:srgbClr val="FF0000"/>
                </a:solidFill>
              </a:rPr>
              <a:t>energía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umbral</a:t>
            </a:r>
            <a:r>
              <a:rPr lang="de-CH" dirty="0" smtClean="0"/>
              <a:t> </a:t>
            </a:r>
            <a:r>
              <a:rPr lang="de-CH" dirty="0" err="1" smtClean="0"/>
              <a:t>por</a:t>
            </a:r>
            <a:r>
              <a:rPr lang="de-CH" dirty="0" smtClean="0"/>
              <a:t> </a:t>
            </a:r>
            <a:r>
              <a:rPr lang="de-CH" dirty="0" err="1" smtClean="0"/>
              <a:t>debajo</a:t>
            </a:r>
            <a:r>
              <a:rPr lang="de-CH" dirty="0" smtClean="0"/>
              <a:t> de la </a:t>
            </a:r>
            <a:r>
              <a:rPr lang="de-CH" dirty="0" err="1" smtClean="0"/>
              <a:t>cual</a:t>
            </a:r>
            <a:r>
              <a:rPr lang="de-CH" dirty="0" smtClean="0"/>
              <a:t> </a:t>
            </a:r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existe</a:t>
            </a:r>
            <a:r>
              <a:rPr lang="de-CH" dirty="0" smtClean="0"/>
              <a:t> </a:t>
            </a:r>
            <a:r>
              <a:rPr lang="de-CH" dirty="0" err="1" smtClean="0"/>
              <a:t>emisión</a:t>
            </a:r>
            <a:r>
              <a:rPr lang="de-CH" dirty="0" smtClean="0"/>
              <a:t> </a:t>
            </a:r>
            <a:r>
              <a:rPr lang="de-CH" dirty="0" err="1" smtClean="0"/>
              <a:t>fotoeléctrica</a:t>
            </a:r>
            <a:r>
              <a:rPr lang="de-CH" dirty="0" smtClean="0"/>
              <a:t>. Esta </a:t>
            </a:r>
            <a:r>
              <a:rPr lang="de-CH" dirty="0" err="1" smtClean="0"/>
              <a:t>magnitud</a:t>
            </a:r>
            <a:r>
              <a:rPr lang="de-CH" dirty="0" smtClean="0"/>
              <a:t> </a:t>
            </a:r>
            <a:r>
              <a:rPr lang="de-CH" dirty="0" smtClean="0">
                <a:solidFill>
                  <a:srgbClr val="FF0000"/>
                </a:solidFill>
              </a:rPr>
              <a:t>es </a:t>
            </a:r>
            <a:r>
              <a:rPr lang="de-CH" dirty="0" err="1" smtClean="0">
                <a:solidFill>
                  <a:srgbClr val="FF0000"/>
                </a:solidFill>
              </a:rPr>
              <a:t>el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trabajo</a:t>
            </a:r>
            <a:r>
              <a:rPr lang="de-CH" dirty="0" smtClean="0">
                <a:solidFill>
                  <a:srgbClr val="FF0000"/>
                </a:solidFill>
              </a:rPr>
              <a:t> de </a:t>
            </a:r>
            <a:r>
              <a:rPr lang="de-CH" dirty="0" err="1" smtClean="0">
                <a:solidFill>
                  <a:srgbClr val="FF0000"/>
                </a:solidFill>
              </a:rPr>
              <a:t>extracción</a:t>
            </a:r>
            <a:r>
              <a:rPr lang="de-CH" dirty="0" smtClean="0">
                <a:solidFill>
                  <a:srgbClr val="FF0000"/>
                </a:solidFill>
              </a:rPr>
              <a:t> del </a:t>
            </a:r>
            <a:r>
              <a:rPr lang="de-CH" dirty="0" err="1" smtClean="0">
                <a:solidFill>
                  <a:srgbClr val="FF0000"/>
                </a:solidFill>
              </a:rPr>
              <a:t>metal</a:t>
            </a:r>
            <a:r>
              <a:rPr lang="de-CH" dirty="0" smtClean="0">
                <a:solidFill>
                  <a:srgbClr val="FF0000"/>
                </a:solidFill>
              </a:rPr>
              <a:t>.</a:t>
            </a:r>
            <a:endParaRPr lang="fr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8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ECUACIÓN DE EINSTEIN</a:t>
            </a:r>
            <a:endParaRPr lang="fr-B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295" y="2340189"/>
            <a:ext cx="3552825" cy="1057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8711" y="1604490"/>
            <a:ext cx="6537282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2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Experimento</a:t>
            </a:r>
            <a:r>
              <a:rPr lang="de-CH" dirty="0" smtClean="0"/>
              <a:t> y </a:t>
            </a:r>
            <a:r>
              <a:rPr lang="de-CH" dirty="0" err="1" smtClean="0"/>
              <a:t>medida</a:t>
            </a:r>
            <a:r>
              <a:rPr lang="de-CH" dirty="0" smtClean="0"/>
              <a:t> </a:t>
            </a:r>
            <a:r>
              <a:rPr lang="de-CH" dirty="0" err="1" smtClean="0"/>
              <a:t>constante</a:t>
            </a:r>
            <a:r>
              <a:rPr lang="de-CH" dirty="0" smtClean="0"/>
              <a:t> de Planck.</a:t>
            </a:r>
            <a:endParaRPr lang="fr-BE" dirty="0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9848" y="2753142"/>
            <a:ext cx="3441039" cy="24926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3992" y="5438209"/>
            <a:ext cx="29527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54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Curva</a:t>
            </a:r>
            <a:r>
              <a:rPr lang="de-CH" dirty="0" smtClean="0"/>
              <a:t> </a:t>
            </a:r>
            <a:r>
              <a:rPr lang="de-CH" dirty="0" err="1" smtClean="0"/>
              <a:t>Vo</a:t>
            </a:r>
            <a:r>
              <a:rPr lang="de-CH" dirty="0" smtClean="0"/>
              <a:t>- f</a:t>
            </a:r>
            <a:endParaRPr lang="fr-B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4323" y="2093976"/>
            <a:ext cx="5724882" cy="3136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097" y="2178393"/>
            <a:ext cx="3351151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057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212" y="732374"/>
            <a:ext cx="9127576" cy="539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494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Curva</a:t>
            </a:r>
            <a:r>
              <a:rPr lang="de-CH" dirty="0" smtClean="0"/>
              <a:t> </a:t>
            </a:r>
            <a:r>
              <a:rPr lang="de-CH" dirty="0" err="1" smtClean="0"/>
              <a:t>eVo</a:t>
            </a:r>
            <a:r>
              <a:rPr lang="de-CH" dirty="0" smtClean="0"/>
              <a:t>- f</a:t>
            </a:r>
            <a:endParaRPr lang="fr-B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441" y="1854794"/>
            <a:ext cx="9089438" cy="473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9204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397</TotalTime>
  <Words>394</Words>
  <Application>Microsoft Office PowerPoint</Application>
  <PresentationFormat>Widescreen</PresentationFormat>
  <Paragraphs>37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Arial Black</vt:lpstr>
      <vt:lpstr>Wingdings</vt:lpstr>
      <vt:lpstr>Wood Type</vt:lpstr>
      <vt:lpstr>EFECTO FOTOELÉCTRICO</vt:lpstr>
      <vt:lpstr>NATURALEZA DUAL DE LA MATERIA Y DE LA RADIACIÓN</vt:lpstr>
      <vt:lpstr>COMPORTAMIENTO CORPUSCULAR DE LA LUZ</vt:lpstr>
      <vt:lpstr>EFECTO FOTOELÉCTRICO</vt:lpstr>
      <vt:lpstr>ECUACIÓN DE EINSTEIN</vt:lpstr>
      <vt:lpstr>Experimento y medida constante de Planck.</vt:lpstr>
      <vt:lpstr>Curva Vo- f</vt:lpstr>
      <vt:lpstr>PowerPoint Presentation</vt:lpstr>
      <vt:lpstr>Curva eVo- f</vt:lpstr>
      <vt:lpstr>Curva I- V frenado</vt:lpstr>
      <vt:lpstr>RENDIMIENTO CELULA FOTOE</vt:lpstr>
      <vt:lpstr>COMPORTAMIENTO ONDULATORIO DE LAS PARTÍCULAS</vt:lpstr>
      <vt:lpstr>PowerPoint Presentation</vt:lpstr>
      <vt:lpstr>Notas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EFECTO FOTOELÉCTRICO</dc:title>
  <dc:creator>Estrella GANCEDO - secondary TEACHER</dc:creator>
  <cp:lastModifiedBy>Estrella GANCEDO - secondary TEACHER</cp:lastModifiedBy>
  <cp:revision>56</cp:revision>
  <cp:lastPrinted>2017-03-24T13:25:56Z</cp:lastPrinted>
  <dcterms:created xsi:type="dcterms:W3CDTF">2017-03-03T12:36:07Z</dcterms:created>
  <dcterms:modified xsi:type="dcterms:W3CDTF">2017-03-31T09:55:31Z</dcterms:modified>
</cp:coreProperties>
</file>